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62" r:id="rId2"/>
    <p:sldMasterId id="2147483663" r:id="rId3"/>
  </p:sldMasterIdLst>
  <p:notesMasterIdLst>
    <p:notesMasterId r:id="rId15"/>
  </p:notesMasterIdLst>
  <p:sldIdLst>
    <p:sldId id="256" r:id="rId4"/>
    <p:sldId id="257" r:id="rId5"/>
    <p:sldId id="265" r:id="rId6"/>
    <p:sldId id="267" r:id="rId7"/>
    <p:sldId id="261" r:id="rId8"/>
    <p:sldId id="268" r:id="rId9"/>
    <p:sldId id="270" r:id="rId10"/>
    <p:sldId id="259" r:id="rId11"/>
    <p:sldId id="269" r:id="rId12"/>
    <p:sldId id="264" r:id="rId13"/>
    <p:sldId id="271" r:id="rId14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1" cy="4952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1275" y="0"/>
            <a:ext cx="2944811" cy="4952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19162" y="744537"/>
            <a:ext cx="4960936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114300" algn="l" rtl="0">
              <a:spcBef>
                <a:spcPts val="0"/>
              </a:spcBef>
              <a:buSzPct val="100000"/>
              <a:buFont typeface="Arial"/>
              <a:buChar char="●"/>
              <a:defRPr sz="1800" b="0" i="0" u="none" strike="noStrike" cap="none"/>
            </a:lvl1pPr>
            <a:lvl2pPr marL="457200" marR="0" lvl="1" indent="114300" algn="l" rtl="0">
              <a:spcBef>
                <a:spcPts val="0"/>
              </a:spcBef>
              <a:buSzPct val="100000"/>
              <a:buFont typeface="Arial"/>
              <a:buChar char="○"/>
              <a:defRPr sz="1800" b="0" i="0" u="none" strike="noStrike" cap="none"/>
            </a:lvl2pPr>
            <a:lvl3pPr marL="914400" marR="0" lvl="2" indent="114300" algn="l" rtl="0">
              <a:spcBef>
                <a:spcPts val="0"/>
              </a:spcBef>
              <a:buSzPct val="100000"/>
              <a:buFont typeface="Arial"/>
              <a:buChar char="■"/>
              <a:defRPr sz="1800" b="0" i="0" u="none" strike="noStrike" cap="none"/>
            </a:lvl3pPr>
            <a:lvl4pPr marL="1371600" marR="0" lvl="3" indent="114300" algn="l" rtl="0">
              <a:spcBef>
                <a:spcPts val="0"/>
              </a:spcBef>
              <a:buSzPct val="100000"/>
              <a:buFont typeface="Arial"/>
              <a:buChar char="●"/>
              <a:defRPr sz="1800" b="0" i="0" u="none" strike="noStrike" cap="none"/>
            </a:lvl4pPr>
            <a:lvl5pPr marL="1828800" marR="0" lvl="4" indent="114300" algn="l" rtl="0">
              <a:spcBef>
                <a:spcPts val="0"/>
              </a:spcBef>
              <a:buSzPct val="100000"/>
              <a:buFont typeface="Arial"/>
              <a:buChar char="○"/>
              <a:defRPr sz="1800" b="0" i="0" u="none" strike="noStrike" cap="none"/>
            </a:lvl5pPr>
            <a:lvl6pPr marL="2286000" marR="0" lvl="5" indent="114300" algn="l" rtl="0">
              <a:spcBef>
                <a:spcPts val="0"/>
              </a:spcBef>
              <a:buSzPct val="100000"/>
              <a:buFont typeface="Arial"/>
              <a:buChar char="■"/>
              <a:defRPr sz="1800" b="0" i="0" u="none" strike="noStrike" cap="none"/>
            </a:lvl6pPr>
            <a:lvl7pPr marL="2743200" marR="0" lvl="6" indent="114300" algn="l" rtl="0">
              <a:spcBef>
                <a:spcPts val="0"/>
              </a:spcBef>
              <a:buSzPct val="100000"/>
              <a:buFont typeface="Arial"/>
              <a:buChar char="●"/>
              <a:defRPr sz="1800" b="0" i="0" u="none" strike="noStrike" cap="none"/>
            </a:lvl7pPr>
            <a:lvl8pPr marL="3200400" marR="0" lvl="7" indent="114300" algn="l" rtl="0">
              <a:spcBef>
                <a:spcPts val="0"/>
              </a:spcBef>
              <a:buSzPct val="100000"/>
              <a:buFont typeface="Arial"/>
              <a:buChar char="○"/>
              <a:defRPr sz="1800" b="0" i="0" u="none" strike="noStrike" cap="none"/>
            </a:lvl8pPr>
            <a:lvl9pPr marL="3657600" marR="0" lvl="8" indent="114300" algn="l" rtl="0">
              <a:spcBef>
                <a:spcPts val="0"/>
              </a:spcBef>
              <a:buSzPct val="100000"/>
              <a:buFont typeface="Arial"/>
              <a:buChar char="■"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4811" cy="4952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777"/>
              <a:buFont typeface="Verdana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1275" y="9429750"/>
            <a:ext cx="2944811" cy="495299"/>
          </a:xfrm>
          <a:prstGeom prst="rect">
            <a:avLst/>
          </a:prstGeom>
          <a:noFill/>
          <a:ln>
            <a:noFill/>
          </a:ln>
        </p:spPr>
        <p:txBody>
          <a:bodyPr wrap="square" lIns="91200" tIns="45600" rIns="91200" bIns="456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61416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endParaRPr sz="1800" b="0" i="0" u="none" strike="noStrike" cap="none"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15372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endParaRPr sz="1800" b="0" i="0" u="none" strike="noStrike" cap="none"/>
          </a:p>
        </p:txBody>
      </p:sp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60616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endParaRPr sz="1800" b="0" i="0" u="none" strike="noStrike" cap="none"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260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1443037" y="985837"/>
            <a:ext cx="7239000" cy="1444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5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1443037" y="3427412"/>
            <a:ext cx="7239000" cy="175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None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370012" y="1827211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370012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399" cy="1981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5102225" y="3960812"/>
            <a:ext cx="3581399" cy="1981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5836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1370012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370012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399" cy="1981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5102225" y="3960812"/>
            <a:ext cx="3581399" cy="1981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 rot="5400000">
            <a:off x="4949825" y="2208213"/>
            <a:ext cx="5640388" cy="182721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1216819" y="454819"/>
            <a:ext cx="5640388" cy="5333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969418" y="227805"/>
            <a:ext cx="4114800" cy="73136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5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4375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pic" idx="2"/>
          </p:nvPr>
        </p:nvSpPr>
        <p:spPr>
          <a:xfrm>
            <a:off x="3887787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ct val="4375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500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58333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7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30237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ct val="126874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250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ct val="119166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ct val="133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ct val="113998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5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4375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887787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60959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469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06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50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76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60000"/>
              <a:buFont typeface="Noto Sans Symbols"/>
              <a:buChar char="○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630237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ct val="126874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250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ct val="119166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ct val="133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ct val="113998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630237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30237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84583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75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79444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83125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ct val="71248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2"/>
          </p:nvPr>
        </p:nvSpPr>
        <p:spPr>
          <a:xfrm>
            <a:off x="630237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84583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75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79444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83125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ct val="71248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1370012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  <a:defRPr sz="6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84583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7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79444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83125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ct val="71248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3222625" y="304800"/>
            <a:ext cx="11909425" cy="4724400"/>
            <a:chOff x="-3222625" y="304800"/>
            <a:chExt cx="11909425" cy="4724400"/>
          </a:xfrm>
        </p:grpSpPr>
        <p:cxnSp>
          <p:nvCxnSpPr>
            <p:cNvPr id="11" name="Shape 11"/>
            <p:cNvCxnSpPr/>
            <p:nvPr/>
          </p:nvCxnSpPr>
          <p:spPr>
            <a:xfrm>
              <a:off x="1447800" y="2514600"/>
              <a:ext cx="723900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"/>
              <a:headEnd type="none" w="med" len="med"/>
              <a:tailEnd type="none" w="med" len="med"/>
            </a:ln>
          </p:spPr>
        </p:cxnSp>
        <p:sp>
          <p:nvSpPr>
            <p:cNvPr id="12" name="Shape 12"/>
            <p:cNvSpPr/>
            <p:nvPr/>
          </p:nvSpPr>
          <p:spPr>
            <a:xfrm>
              <a:off x="-2514600" y="1371600"/>
              <a:ext cx="3657600" cy="36576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655" y="4440"/>
                  </a:moveTo>
                  <a:cubicBezTo>
                    <a:pt x="105238" y="13650"/>
                    <a:pt x="120000" y="35611"/>
                    <a:pt x="120000" y="60000"/>
                  </a:cubicBezTo>
                  <a:cubicBezTo>
                    <a:pt x="120000" y="84386"/>
                    <a:pt x="105238" y="106348"/>
                    <a:pt x="82655" y="115558"/>
                  </a:cubicBezTo>
                  <a:cubicBezTo>
                    <a:pt x="82653" y="115558"/>
                    <a:pt x="82653" y="115558"/>
                    <a:pt x="82653" y="115558"/>
                  </a:cubicBezTo>
                  <a:lnTo>
                    <a:pt x="82655" y="115560"/>
                  </a:lnTo>
                  <a:lnTo>
                    <a:pt x="82655" y="4440"/>
                  </a:lnTo>
                  <a:lnTo>
                    <a:pt x="82653" y="4440"/>
                  </a:lnTo>
                  <a:cubicBezTo>
                    <a:pt x="82653" y="4440"/>
                    <a:pt x="82653" y="4440"/>
                    <a:pt x="82655" y="44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-3222625" y="304800"/>
              <a:ext cx="4038599" cy="40385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613" y="11711"/>
                  </a:moveTo>
                  <a:cubicBezTo>
                    <a:pt x="110947" y="23023"/>
                    <a:pt x="120000" y="40944"/>
                    <a:pt x="120000" y="60000"/>
                  </a:cubicBezTo>
                  <a:cubicBezTo>
                    <a:pt x="120000" y="79053"/>
                    <a:pt x="110947" y="96975"/>
                    <a:pt x="95613" y="108286"/>
                  </a:cubicBezTo>
                  <a:cubicBezTo>
                    <a:pt x="95611" y="108286"/>
                    <a:pt x="95611" y="108286"/>
                    <a:pt x="95611" y="108286"/>
                  </a:cubicBezTo>
                  <a:lnTo>
                    <a:pt x="95613" y="108288"/>
                  </a:lnTo>
                  <a:lnTo>
                    <a:pt x="95613" y="11711"/>
                  </a:lnTo>
                  <a:lnTo>
                    <a:pt x="95611" y="11711"/>
                  </a:lnTo>
                  <a:cubicBezTo>
                    <a:pt x="95611" y="11711"/>
                    <a:pt x="95611" y="11711"/>
                    <a:pt x="95613" y="1171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14" name="Shape 14"/>
          <p:cNvPicPr preferRelativeResize="0"/>
          <p:nvPr/>
        </p:nvPicPr>
        <p:blipFill rotWithShape="1">
          <a:blip r:embed="rId3">
            <a:alphaModFix/>
          </a:blip>
          <a:srcRect l="7452" t="10914" r="9692" b="10913"/>
          <a:stretch/>
        </p:blipFill>
        <p:spPr>
          <a:xfrm>
            <a:off x="3694112" y="5864225"/>
            <a:ext cx="1728470" cy="84116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1370012" y="1827211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3238500" y="0"/>
            <a:ext cx="11925300" cy="3809999"/>
            <a:chOff x="-3238500" y="0"/>
            <a:chExt cx="11925300" cy="3809999"/>
          </a:xfrm>
        </p:grpSpPr>
        <p:sp>
          <p:nvSpPr>
            <p:cNvPr id="28" name="Shape 28"/>
            <p:cNvSpPr/>
            <p:nvPr/>
          </p:nvSpPr>
          <p:spPr>
            <a:xfrm>
              <a:off x="-3238500" y="685800"/>
              <a:ext cx="4114800" cy="31241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05" y="10773"/>
                  </a:moveTo>
                  <a:cubicBezTo>
                    <a:pt x="110403" y="21993"/>
                    <a:pt x="120000" y="40376"/>
                    <a:pt x="120000" y="60000"/>
                  </a:cubicBezTo>
                  <a:cubicBezTo>
                    <a:pt x="120000" y="79621"/>
                    <a:pt x="110403" y="98004"/>
                    <a:pt x="94305" y="109224"/>
                  </a:cubicBezTo>
                  <a:cubicBezTo>
                    <a:pt x="94305" y="109224"/>
                    <a:pt x="94305" y="109224"/>
                    <a:pt x="94303" y="109224"/>
                  </a:cubicBezTo>
                  <a:lnTo>
                    <a:pt x="94305" y="109226"/>
                  </a:lnTo>
                  <a:lnTo>
                    <a:pt x="94305" y="10773"/>
                  </a:lnTo>
                  <a:lnTo>
                    <a:pt x="94303" y="10773"/>
                  </a:lnTo>
                  <a:cubicBezTo>
                    <a:pt x="94305" y="10773"/>
                    <a:pt x="94305" y="10773"/>
                    <a:pt x="94305" y="107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-2425700" y="0"/>
              <a:ext cx="3094037" cy="31543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894" y="10490"/>
                  </a:moveTo>
                  <a:cubicBezTo>
                    <a:pt x="110231" y="21675"/>
                    <a:pt x="120000" y="40200"/>
                    <a:pt x="120000" y="60000"/>
                  </a:cubicBezTo>
                  <a:cubicBezTo>
                    <a:pt x="120000" y="79798"/>
                    <a:pt x="110231" y="98323"/>
                    <a:pt x="93894" y="109507"/>
                  </a:cubicBezTo>
                  <a:cubicBezTo>
                    <a:pt x="93894" y="109507"/>
                    <a:pt x="93894" y="109507"/>
                    <a:pt x="93892" y="109507"/>
                  </a:cubicBezTo>
                  <a:lnTo>
                    <a:pt x="93894" y="109509"/>
                  </a:lnTo>
                  <a:lnTo>
                    <a:pt x="93894" y="10490"/>
                  </a:lnTo>
                  <a:lnTo>
                    <a:pt x="93892" y="10490"/>
                  </a:lnTo>
                  <a:cubicBezTo>
                    <a:pt x="93894" y="10490"/>
                    <a:pt x="93894" y="10490"/>
                    <a:pt x="93894" y="1049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30" name="Shape 30"/>
            <p:cNvCxnSpPr/>
            <p:nvPr/>
          </p:nvCxnSpPr>
          <p:spPr>
            <a:xfrm>
              <a:off x="1371600" y="1524000"/>
              <a:ext cx="731520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"/>
              <a:headEnd type="none" w="med" len="med"/>
              <a:tailEnd type="none" w="med" len="med"/>
            </a:ln>
          </p:spPr>
        </p:cxnSp>
      </p:grpSp>
      <p:pic>
        <p:nvPicPr>
          <p:cNvPr id="31" name="Shape 31"/>
          <p:cNvPicPr preferRelativeResize="0"/>
          <p:nvPr/>
        </p:nvPicPr>
        <p:blipFill rotWithShape="1">
          <a:blip r:embed="rId4">
            <a:alphaModFix/>
          </a:blip>
          <a:srcRect l="7452" t="10914" r="7450" b="10913"/>
          <a:stretch/>
        </p:blipFill>
        <p:spPr>
          <a:xfrm>
            <a:off x="3708400" y="5788025"/>
            <a:ext cx="1941481" cy="92068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1370012" y="1827211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4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Shape 44"/>
          <p:cNvGrpSpPr/>
          <p:nvPr/>
        </p:nvGrpSpPr>
        <p:grpSpPr>
          <a:xfrm>
            <a:off x="-3238500" y="0"/>
            <a:ext cx="11925300" cy="3809999"/>
            <a:chOff x="-3238500" y="0"/>
            <a:chExt cx="11925300" cy="3809999"/>
          </a:xfrm>
        </p:grpSpPr>
        <p:sp>
          <p:nvSpPr>
            <p:cNvPr id="45" name="Shape 45"/>
            <p:cNvSpPr/>
            <p:nvPr/>
          </p:nvSpPr>
          <p:spPr>
            <a:xfrm>
              <a:off x="-3238500" y="685800"/>
              <a:ext cx="4114800" cy="31241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05" y="10773"/>
                  </a:moveTo>
                  <a:cubicBezTo>
                    <a:pt x="110403" y="21993"/>
                    <a:pt x="120000" y="40376"/>
                    <a:pt x="120000" y="60000"/>
                  </a:cubicBezTo>
                  <a:cubicBezTo>
                    <a:pt x="120000" y="79621"/>
                    <a:pt x="110403" y="98004"/>
                    <a:pt x="94305" y="109224"/>
                  </a:cubicBezTo>
                  <a:cubicBezTo>
                    <a:pt x="94305" y="109224"/>
                    <a:pt x="94305" y="109224"/>
                    <a:pt x="94303" y="109224"/>
                  </a:cubicBezTo>
                  <a:lnTo>
                    <a:pt x="94305" y="109226"/>
                  </a:lnTo>
                  <a:lnTo>
                    <a:pt x="94305" y="10773"/>
                  </a:lnTo>
                  <a:lnTo>
                    <a:pt x="94303" y="10773"/>
                  </a:lnTo>
                  <a:cubicBezTo>
                    <a:pt x="94305" y="10773"/>
                    <a:pt x="94305" y="10773"/>
                    <a:pt x="94305" y="107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>
              <a:off x="-2425700" y="0"/>
              <a:ext cx="3094037" cy="31543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894" y="10490"/>
                  </a:moveTo>
                  <a:cubicBezTo>
                    <a:pt x="110231" y="21675"/>
                    <a:pt x="120000" y="40200"/>
                    <a:pt x="120000" y="60000"/>
                  </a:cubicBezTo>
                  <a:cubicBezTo>
                    <a:pt x="120000" y="79798"/>
                    <a:pt x="110231" y="98323"/>
                    <a:pt x="93894" y="109507"/>
                  </a:cubicBezTo>
                  <a:cubicBezTo>
                    <a:pt x="93894" y="109507"/>
                    <a:pt x="93894" y="109507"/>
                    <a:pt x="93892" y="109507"/>
                  </a:cubicBezTo>
                  <a:lnTo>
                    <a:pt x="93894" y="109509"/>
                  </a:lnTo>
                  <a:lnTo>
                    <a:pt x="93894" y="10490"/>
                  </a:lnTo>
                  <a:lnTo>
                    <a:pt x="93892" y="10490"/>
                  </a:lnTo>
                  <a:cubicBezTo>
                    <a:pt x="93894" y="10490"/>
                    <a:pt x="93894" y="10490"/>
                    <a:pt x="93894" y="1049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47" name="Shape 47"/>
            <p:cNvCxnSpPr/>
            <p:nvPr/>
          </p:nvCxnSpPr>
          <p:spPr>
            <a:xfrm>
              <a:off x="1371600" y="1524000"/>
              <a:ext cx="731520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"/>
              <a:headEnd type="none" w="med" len="med"/>
              <a:tailEnd type="none" w="med" len="med"/>
            </a:ln>
          </p:spPr>
        </p:cxnSp>
      </p:grp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8888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1370012" y="1827211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86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ans Symbols"/>
              <a:buChar char="○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730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488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65000"/>
              <a:buFont typeface="Noto Sans Symbols"/>
              <a:buChar char="○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679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92711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ct val="59999"/>
              <a:buFont typeface="Noto Sans Symbols"/>
              <a:buChar char="○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qi.ie/Downloads/Core%20Statutory%20Quality%20Assurance%20Guidelines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/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Shape 130"/>
          <p:cNvSpPr txBox="1">
            <a:spLocks noGrp="1"/>
          </p:cNvSpPr>
          <p:nvPr>
            <p:ph type="subTitle" idx="1"/>
          </p:nvPr>
        </p:nvSpPr>
        <p:spPr>
          <a:xfrm>
            <a:off x="1187450" y="2781300"/>
            <a:ext cx="7777162" cy="374332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Quality Assurance Update</a:t>
            </a:r>
            <a:endParaRPr lang="en-US" sz="4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24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Risk Management Workshop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24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r>
              <a:rPr lang="en-US" sz="2400" b="1" baseline="300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24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February 2018</a:t>
            </a:r>
            <a:endParaRPr lang="en-US" sz="24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endParaRPr sz="1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endParaRPr sz="1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Shape 131" descr="New ETB Logo"/>
          <p:cNvPicPr preferRelativeResize="0"/>
          <p:nvPr/>
        </p:nvPicPr>
        <p:blipFill rotWithShape="1">
          <a:blip r:embed="rId3">
            <a:alphaModFix/>
          </a:blip>
          <a:srcRect l="7116" t="9774" r="9251" b="10814"/>
          <a:stretch/>
        </p:blipFill>
        <p:spPr>
          <a:xfrm>
            <a:off x="3032125" y="411162"/>
            <a:ext cx="3673200" cy="179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dirty="0"/>
              <a:t>Donegal </a:t>
            </a:r>
            <a:r>
              <a:rPr lang="en-US" dirty="0" smtClean="0"/>
              <a:t>ETB- Provider owned Quality Assurance</a:t>
            </a:r>
            <a:endParaRPr lang="en-US" dirty="0"/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2400" dirty="0" smtClean="0"/>
              <a:t>Ethos:</a:t>
            </a:r>
            <a:endParaRPr lang="en-US" sz="2400" dirty="0"/>
          </a:p>
          <a:p>
            <a:pPr marL="457200" indent="-457200">
              <a:spcBef>
                <a:spcPts val="0"/>
              </a:spcBef>
              <a:buSzPct val="25000"/>
            </a:pPr>
            <a:r>
              <a:rPr lang="en-US" sz="1600" dirty="0"/>
              <a:t>Learner </a:t>
            </a:r>
            <a:r>
              <a:rPr lang="en-US" sz="1600" dirty="0" smtClean="0"/>
              <a:t>Focused</a:t>
            </a:r>
            <a:endParaRPr lang="en-US" sz="1600" dirty="0"/>
          </a:p>
          <a:p>
            <a:pPr marL="457200" indent="-457200">
              <a:spcBef>
                <a:spcPts val="0"/>
              </a:spcBef>
              <a:buSzPct val="25000"/>
            </a:pPr>
            <a:r>
              <a:rPr lang="en-US" sz="1600" dirty="0"/>
              <a:t>Integration </a:t>
            </a:r>
          </a:p>
          <a:p>
            <a:pPr marL="457200" indent="-457200">
              <a:spcBef>
                <a:spcPts val="0"/>
              </a:spcBef>
              <a:buSzPct val="25000"/>
            </a:pPr>
            <a:r>
              <a:rPr lang="en-US" sz="1600" dirty="0" smtClean="0"/>
              <a:t>Community and Outreach Provision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endParaRPr lang="en-US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IE" dirty="0" smtClean="0"/>
              <a:t>24 QQI Requesting Centres active 2017</a:t>
            </a:r>
          </a:p>
          <a:p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 sz="2000" dirty="0" smtClean="0"/>
              <a:t>13 FET Centres</a:t>
            </a:r>
          </a:p>
          <a:p>
            <a:r>
              <a:rPr lang="en-IE" sz="2000" dirty="0" smtClean="0"/>
              <a:t>Multi Programme Centres/Integration</a:t>
            </a:r>
          </a:p>
          <a:p>
            <a:r>
              <a:rPr lang="en-IE" sz="2000" dirty="0" smtClean="0"/>
              <a:t>3 PLC Schools</a:t>
            </a:r>
          </a:p>
          <a:p>
            <a:r>
              <a:rPr lang="en-IE" sz="2000" dirty="0" smtClean="0"/>
              <a:t>1 Outdoor Education Centre</a:t>
            </a:r>
          </a:p>
          <a:p>
            <a:endParaRPr lang="en-IE" sz="2000" dirty="0"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  <p:sp>
        <p:nvSpPr>
          <p:cNvPr id="138" name="Shape 138"/>
          <p:cNvSpPr txBox="1"/>
          <p:nvPr/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76" y="3361838"/>
            <a:ext cx="4495593" cy="3179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4287" y="4645227"/>
            <a:ext cx="3820294" cy="4862848"/>
          </a:xfrm>
        </p:spPr>
        <p:txBody>
          <a:bodyPr/>
          <a:lstStyle/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981792" y="4495801"/>
            <a:ext cx="7701832" cy="1981199"/>
          </a:xfrm>
        </p:spPr>
        <p:txBody>
          <a:bodyPr/>
          <a:lstStyle/>
          <a:p>
            <a:r>
              <a:rPr lang="en-US" sz="2000" b="1" dirty="0" smtClean="0"/>
              <a:t>5,100 QQI Awards conferred to learners in 2017</a:t>
            </a:r>
          </a:p>
          <a:p>
            <a:r>
              <a:rPr lang="en-US" sz="2000" b="1" dirty="0" smtClean="0"/>
              <a:t>327 </a:t>
            </a:r>
            <a:r>
              <a:rPr lang="en-US" sz="2000" dirty="0"/>
              <a:t>Major awards at </a:t>
            </a:r>
            <a:r>
              <a:rPr lang="en-US" sz="2000" dirty="0" smtClean="0"/>
              <a:t>Level </a:t>
            </a:r>
            <a:r>
              <a:rPr lang="en-US" sz="2000" dirty="0"/>
              <a:t>5 </a:t>
            </a:r>
            <a:r>
              <a:rPr lang="en-US" sz="2000" dirty="0" smtClean="0"/>
              <a:t>were conferred</a:t>
            </a:r>
          </a:p>
          <a:p>
            <a:r>
              <a:rPr lang="en-US" sz="2000" dirty="0"/>
              <a:t>General Learning-Programme </a:t>
            </a:r>
            <a:r>
              <a:rPr lang="en-US" sz="2000" dirty="0" smtClean="0"/>
              <a:t>Level 2-</a:t>
            </a:r>
            <a:r>
              <a:rPr lang="en-US" sz="2000" b="1" dirty="0" smtClean="0"/>
              <a:t>106</a:t>
            </a:r>
            <a:r>
              <a:rPr lang="en-US" sz="2000" dirty="0" smtClean="0"/>
              <a:t> Major awards </a:t>
            </a:r>
            <a:r>
              <a:rPr lang="en-US" sz="2000" dirty="0"/>
              <a:t>were conferred. </a:t>
            </a:r>
            <a:endParaRPr lang="en-US" sz="2000" dirty="0" smtClean="0"/>
          </a:p>
          <a:p>
            <a:r>
              <a:rPr lang="en-IE" sz="2000" dirty="0"/>
              <a:t>http://infographics.qqi.ie/Provider/Details/PJ00022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1794" t="16599" b="1220"/>
          <a:stretch/>
        </p:blipFill>
        <p:spPr>
          <a:xfrm>
            <a:off x="1024769" y="436258"/>
            <a:ext cx="7658855" cy="386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Other Awarding Bodies</a:t>
            </a:r>
            <a:r>
              <a:rPr lang="en-IE" dirty="0"/>
              <a:t> </a:t>
            </a:r>
            <a:r>
              <a:rPr lang="en-IE" dirty="0" smtClean="0"/>
              <a:t>and Quality Assurance Agreements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800" dirty="0" smtClean="0"/>
              <a:t>City &amp; Guilds</a:t>
            </a:r>
          </a:p>
          <a:p>
            <a:r>
              <a:rPr lang="en-IE" sz="1800" dirty="0" smtClean="0"/>
              <a:t>ITEC</a:t>
            </a:r>
          </a:p>
          <a:p>
            <a:r>
              <a:rPr lang="en-IE" sz="1800" dirty="0" smtClean="0"/>
              <a:t>ICS Skills</a:t>
            </a:r>
          </a:p>
          <a:p>
            <a:r>
              <a:rPr lang="en-IE" sz="1800" dirty="0" smtClean="0"/>
              <a:t>Microsoft awards</a:t>
            </a:r>
          </a:p>
          <a:p>
            <a:r>
              <a:rPr lang="en-IE" sz="1800" dirty="0" smtClean="0"/>
              <a:t>Industry Awards</a:t>
            </a:r>
          </a:p>
          <a:p>
            <a:r>
              <a:rPr lang="en-IE" sz="1800" dirty="0" smtClean="0"/>
              <a:t>Vendor Awards</a:t>
            </a:r>
          </a:p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" name="Picture 6" descr="Screen Shot 2017-11-16 at 20.36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75" y="4152900"/>
            <a:ext cx="4368630" cy="164979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Microsof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841500"/>
            <a:ext cx="1917700" cy="850900"/>
          </a:xfrm>
          <a:prstGeom prst="rect">
            <a:avLst/>
          </a:prstGeom>
        </p:spPr>
      </p:pic>
      <p:pic>
        <p:nvPicPr>
          <p:cNvPr id="11" name="Picture 10" descr="Adob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2895600"/>
            <a:ext cx="660400" cy="914400"/>
          </a:xfrm>
          <a:prstGeom prst="rect">
            <a:avLst/>
          </a:prstGeom>
        </p:spPr>
      </p:pic>
      <p:pic>
        <p:nvPicPr>
          <p:cNvPr id="12" name="Picture 11" descr="moodle-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396" y="2948341"/>
            <a:ext cx="2988450" cy="762390"/>
          </a:xfrm>
          <a:prstGeom prst="rect">
            <a:avLst/>
          </a:prstGeom>
        </p:spPr>
      </p:pic>
      <p:pic>
        <p:nvPicPr>
          <p:cNvPr id="4" name="Picture 3" descr="ITEC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632" y="1705064"/>
            <a:ext cx="2310924" cy="1133797"/>
          </a:xfrm>
          <a:prstGeom prst="rect">
            <a:avLst/>
          </a:prstGeom>
        </p:spPr>
      </p:pic>
      <p:pic>
        <p:nvPicPr>
          <p:cNvPr id="5" name="Picture 4" descr="Cand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86" y="3810202"/>
            <a:ext cx="14224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120" t="16238" r="17649"/>
          <a:stretch/>
        </p:blipFill>
        <p:spPr>
          <a:xfrm>
            <a:off x="7537557" y="4729211"/>
            <a:ext cx="1606443" cy="1985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 smtClean="0"/>
              <a:t>QQI Requirements for Re-Engagement- Provider owned Quality Assurance</a:t>
            </a:r>
            <a:endParaRPr lang="en-IE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2126" y="1451553"/>
            <a:ext cx="7313612" cy="4114800"/>
          </a:xfrm>
        </p:spPr>
        <p:txBody>
          <a:bodyPr/>
          <a:lstStyle/>
          <a:p>
            <a:r>
              <a:rPr lang="en-IE" sz="1800" dirty="0" smtClean="0"/>
              <a:t>Adoption of </a:t>
            </a:r>
            <a:r>
              <a:rPr lang="en-IE" sz="1800" b="1" dirty="0" smtClean="0"/>
              <a:t>QQI statutory Core and Sector Specific </a:t>
            </a:r>
          </a:p>
          <a:p>
            <a:pPr marL="255905" indent="0">
              <a:buNone/>
            </a:pPr>
            <a:r>
              <a:rPr lang="en-IE" sz="1800" dirty="0" smtClean="0"/>
              <a:t>QA Guidelines</a:t>
            </a:r>
          </a:p>
          <a:p>
            <a:r>
              <a:rPr lang="en-IE" sz="1800" dirty="0">
                <a:hlinkClick r:id="rId3"/>
              </a:rPr>
              <a:t>https://www.qqi.ie/Downloads/Core%20Statutory%20Quality%20Assurance%</a:t>
            </a:r>
            <a:r>
              <a:rPr lang="en-IE" sz="1800" dirty="0" smtClean="0">
                <a:hlinkClick r:id="rId3"/>
              </a:rPr>
              <a:t>20Guidelines.pdf</a:t>
            </a:r>
            <a:endParaRPr lang="en-IE" sz="1800" dirty="0" smtClean="0"/>
          </a:p>
          <a:p>
            <a:r>
              <a:rPr lang="en-IE" sz="1800" b="1" dirty="0" smtClean="0"/>
              <a:t>11 Policy areas </a:t>
            </a:r>
            <a:r>
              <a:rPr lang="en-IE" sz="1800" dirty="0" smtClean="0"/>
              <a:t>to be developed</a:t>
            </a:r>
          </a:p>
          <a:p>
            <a:r>
              <a:rPr lang="en-IE" sz="1800" dirty="0" smtClean="0"/>
              <a:t>Integration of QA Polices and Procedures for all ETB programmes</a:t>
            </a:r>
          </a:p>
          <a:p>
            <a:r>
              <a:rPr lang="en-IE" sz="1800" b="1" dirty="0" smtClean="0"/>
              <a:t>Publishing</a:t>
            </a:r>
            <a:r>
              <a:rPr lang="en-IE" sz="1800" dirty="0" smtClean="0"/>
              <a:t> QA policy and procedures on public facing website</a:t>
            </a:r>
          </a:p>
          <a:p>
            <a:r>
              <a:rPr lang="en-IE" sz="1800" dirty="0" smtClean="0"/>
              <a:t>Legacy of Donegal ETB and TQAS systems</a:t>
            </a:r>
          </a:p>
          <a:p>
            <a:r>
              <a:rPr lang="en-IE" sz="1800" dirty="0" smtClean="0"/>
              <a:t>Legacy of former organisations shared programmes</a:t>
            </a:r>
          </a:p>
          <a:p>
            <a:r>
              <a:rPr lang="en-IE" sz="1800" dirty="0" smtClean="0"/>
              <a:t>Centralising and Integrating approaches to Assessment and Quality Assurance</a:t>
            </a:r>
          </a:p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637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valu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46" y="4309681"/>
            <a:ext cx="2162916" cy="2162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Self Evaluation Process-2017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ETBI Meetings</a:t>
            </a:r>
          </a:p>
          <a:p>
            <a:r>
              <a:rPr lang="en-US" sz="1600" dirty="0" smtClean="0"/>
              <a:t>Terms of Reference</a:t>
            </a:r>
          </a:p>
          <a:p>
            <a:r>
              <a:rPr lang="en-US" sz="1600" dirty="0" smtClean="0"/>
              <a:t>Meeting with ESE support staff</a:t>
            </a:r>
          </a:p>
          <a:p>
            <a:r>
              <a:rPr lang="en-US" sz="1600" dirty="0" smtClean="0"/>
              <a:t>Governance Questionnaire</a:t>
            </a:r>
          </a:p>
          <a:p>
            <a:r>
              <a:rPr lang="en-US" sz="1600" dirty="0" smtClean="0"/>
              <a:t>Feedback on current Governance</a:t>
            </a:r>
          </a:p>
          <a:p>
            <a:r>
              <a:rPr lang="en-US" sz="1600" dirty="0"/>
              <a:t>Planning for new </a:t>
            </a:r>
            <a:r>
              <a:rPr lang="en-US" sz="1600" dirty="0" smtClean="0"/>
              <a:t>Executive </a:t>
            </a:r>
            <a:r>
              <a:rPr lang="en-US" sz="1600" dirty="0"/>
              <a:t>governance</a:t>
            </a:r>
          </a:p>
          <a:p>
            <a:endParaRPr lang="en-US" sz="1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1800" dirty="0" smtClean="0"/>
              <a:t>QA working Group-Focus groups</a:t>
            </a:r>
          </a:p>
          <a:p>
            <a:r>
              <a:rPr lang="en-US" sz="1800" dirty="0" smtClean="0"/>
              <a:t>FET Management-Focus Group</a:t>
            </a:r>
          </a:p>
          <a:p>
            <a:r>
              <a:rPr lang="en-US" sz="1800" dirty="0" smtClean="0"/>
              <a:t>First draft on ETBI SharePoint</a:t>
            </a:r>
          </a:p>
          <a:p>
            <a:r>
              <a:rPr lang="en-US" sz="1800" dirty="0" smtClean="0"/>
              <a:t>Discuss Draft with ESE external Support </a:t>
            </a:r>
          </a:p>
          <a:p>
            <a:r>
              <a:rPr lang="en-US" sz="1800" dirty="0" smtClean="0"/>
              <a:t>Focus group on Draft with QA working Group</a:t>
            </a:r>
          </a:p>
          <a:p>
            <a:r>
              <a:rPr lang="en-US" sz="1800" dirty="0" smtClean="0"/>
              <a:t>Final submission to QQI 22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December</a:t>
            </a:r>
          </a:p>
          <a:p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5907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Quality Improvement Plan/Project-2018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5905" indent="0">
              <a:buNone/>
            </a:pPr>
            <a:r>
              <a:rPr lang="en-IE" u="sng" dirty="0" smtClean="0"/>
              <a:t>QIP 5 Key Areas</a:t>
            </a:r>
          </a:p>
          <a:p>
            <a:pPr marL="713105" indent="-457200">
              <a:buFont typeface="+mj-lt"/>
              <a:buAutoNum type="arabicPeriod"/>
            </a:pPr>
            <a:r>
              <a:rPr lang="en-IE" sz="2000" dirty="0" smtClean="0"/>
              <a:t>New Governance structure</a:t>
            </a:r>
          </a:p>
          <a:p>
            <a:pPr marL="713105" indent="-457200">
              <a:buFont typeface="+mj-lt"/>
              <a:buAutoNum type="arabicPeriod"/>
            </a:pPr>
            <a:r>
              <a:rPr lang="en-IE" sz="2000" dirty="0" smtClean="0"/>
              <a:t>Programme development, Approval, Delivery and Review</a:t>
            </a:r>
          </a:p>
          <a:p>
            <a:pPr marL="713105" indent="-457200">
              <a:buFont typeface="+mj-lt"/>
              <a:buAutoNum type="arabicPeriod"/>
            </a:pPr>
            <a:r>
              <a:rPr lang="en-IE" sz="2000" dirty="0" smtClean="0"/>
              <a:t>Assessment and QA handbook </a:t>
            </a:r>
          </a:p>
          <a:p>
            <a:pPr marL="713105" indent="-457200">
              <a:buFont typeface="+mj-lt"/>
              <a:buAutoNum type="arabicPeriod"/>
            </a:pPr>
            <a:r>
              <a:rPr lang="en-IE" sz="2000" dirty="0" smtClean="0"/>
              <a:t>TEL</a:t>
            </a:r>
          </a:p>
          <a:p>
            <a:pPr marL="713105" indent="-457200">
              <a:buFont typeface="+mj-lt"/>
              <a:buAutoNum type="arabicPeriod"/>
            </a:pPr>
            <a:r>
              <a:rPr lang="en-IE" sz="2000" dirty="0" smtClean="0"/>
              <a:t>CPD</a:t>
            </a:r>
            <a:endParaRPr lang="en-IE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5102225" y="1827213"/>
            <a:ext cx="3581399" cy="4237411"/>
          </a:xfrm>
        </p:spPr>
        <p:txBody>
          <a:bodyPr/>
          <a:lstStyle/>
          <a:p>
            <a:pPr marL="255905" indent="0">
              <a:buNone/>
            </a:pPr>
            <a:r>
              <a:rPr lang="en-IE" u="sng" dirty="0" smtClean="0"/>
              <a:t>Engines to implement QIP:</a:t>
            </a:r>
          </a:p>
          <a:p>
            <a:r>
              <a:rPr lang="en-IE" sz="1600" dirty="0" smtClean="0"/>
              <a:t>QA Working Group</a:t>
            </a:r>
          </a:p>
          <a:p>
            <a:r>
              <a:rPr lang="en-IE" sz="1600" dirty="0" smtClean="0"/>
              <a:t>Coordinators Group</a:t>
            </a:r>
          </a:p>
          <a:p>
            <a:r>
              <a:rPr lang="en-IE" sz="1600" dirty="0" smtClean="0"/>
              <a:t>Stakeholder Feedback (Employers, Learners, Internal staff, Teaching staff)</a:t>
            </a:r>
          </a:p>
          <a:p>
            <a:r>
              <a:rPr lang="en-IE" sz="1600" dirty="0" smtClean="0"/>
              <a:t>Programme evaluation</a:t>
            </a:r>
          </a:p>
          <a:p>
            <a:r>
              <a:rPr lang="en-IE" sz="1600" dirty="0" smtClean="0"/>
              <a:t>Enterprise Engagement Group</a:t>
            </a:r>
          </a:p>
          <a:p>
            <a:r>
              <a:rPr lang="en-IE" sz="1600" dirty="0" smtClean="0"/>
              <a:t>SOLAS CPD strategy</a:t>
            </a:r>
          </a:p>
          <a:p>
            <a:r>
              <a:rPr lang="en-IE" sz="1600" dirty="0" smtClean="0"/>
              <a:t>SOLAS TEL Strategy</a:t>
            </a:r>
          </a:p>
          <a:p>
            <a:r>
              <a:rPr lang="en-IE" sz="1600" dirty="0" smtClean="0"/>
              <a:t>Guidance and Recruitment Service</a:t>
            </a:r>
          </a:p>
          <a:p>
            <a:r>
              <a:rPr lang="en-IE" sz="1600" dirty="0" smtClean="0"/>
              <a:t>ETBI Collaborative Projects</a:t>
            </a:r>
          </a:p>
          <a:p>
            <a:endParaRPr lang="en-IE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5476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IE" sz="36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ETB Governance - Current </a:t>
            </a:r>
            <a:endParaRPr sz="3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" name="AutoShape 6" descr="https://docs.google.com/a/donegalvec.ie/drawings/d/spBzpgywhyoCRTH9vKZ0yQQ/image?w=646&amp;h=429&amp;rev=1255&amp;ac=1"/>
          <p:cNvSpPr>
            <a:spLocks noChangeAspect="1" noChangeArrowheads="1"/>
          </p:cNvSpPr>
          <p:nvPr/>
        </p:nvSpPr>
        <p:spPr bwMode="auto">
          <a:xfrm>
            <a:off x="155575" y="-1728788"/>
            <a:ext cx="615315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07" y="1537855"/>
            <a:ext cx="7093527" cy="5320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ETB Governance-Moving Forward</a:t>
            </a:r>
            <a:br>
              <a:rPr lang="en-IE" dirty="0" smtClean="0"/>
            </a:br>
            <a:r>
              <a:rPr lang="en-IE" dirty="0" smtClean="0"/>
              <a:t>Objective Oversight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" name="image1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370012" y="1489073"/>
            <a:ext cx="6575612" cy="5216527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348360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Continual Improvements- Moving Forward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/>
              <a:t>EA Feedback=Centre/Programme improvement Plan</a:t>
            </a:r>
          </a:p>
          <a:p>
            <a:r>
              <a:rPr lang="en-IE" sz="1200" dirty="0" smtClean="0"/>
              <a:t>CPD Strategy</a:t>
            </a:r>
          </a:p>
          <a:p>
            <a:r>
              <a:rPr lang="en-IE" sz="1200" dirty="0" smtClean="0"/>
              <a:t>TEL Strategy/Working Group</a:t>
            </a:r>
          </a:p>
          <a:p>
            <a:r>
              <a:rPr lang="en-IE" sz="1200" dirty="0" smtClean="0"/>
              <a:t>Teaching and Learning Seminars (Cross Programme)</a:t>
            </a:r>
          </a:p>
          <a:p>
            <a:r>
              <a:rPr lang="en-IE" sz="1200" dirty="0" smtClean="0"/>
              <a:t>Programme Approval Panel</a:t>
            </a:r>
          </a:p>
          <a:p>
            <a:r>
              <a:rPr lang="en-IE" sz="1200" dirty="0" smtClean="0"/>
              <a:t>RPL For the Defence forces and new RPL framework</a:t>
            </a:r>
          </a:p>
          <a:p>
            <a:r>
              <a:rPr lang="en-IE" sz="1200" dirty="0" smtClean="0"/>
              <a:t>Integration of Guidance and Recruitment</a:t>
            </a:r>
          </a:p>
          <a:p>
            <a:r>
              <a:rPr lang="en-IE" sz="1200" dirty="0" smtClean="0"/>
              <a:t>Literacy utilisation by Training Services</a:t>
            </a:r>
          </a:p>
          <a:p>
            <a:r>
              <a:rPr lang="en-IE" sz="1200" dirty="0" smtClean="0"/>
              <a:t>Enterprise Engagement/Skills for Work</a:t>
            </a:r>
          </a:p>
          <a:p>
            <a:r>
              <a:rPr lang="en-IE" sz="1200" dirty="0" smtClean="0"/>
              <a:t>Community Education Research</a:t>
            </a:r>
          </a:p>
          <a:p>
            <a:r>
              <a:rPr lang="en-IE" sz="1200" dirty="0" smtClean="0"/>
              <a:t>Memo of Understanding, Progression pathways and dialogue with LYIT</a:t>
            </a:r>
          </a:p>
          <a:p>
            <a:r>
              <a:rPr lang="en-IE" sz="1200" dirty="0" smtClean="0"/>
              <a:t>FET Fair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IE" sz="1200" dirty="0"/>
              <a:t>Prospectus</a:t>
            </a:r>
          </a:p>
          <a:p>
            <a:r>
              <a:rPr lang="en-IE" sz="1200" dirty="0"/>
              <a:t>ETB Website</a:t>
            </a:r>
          </a:p>
          <a:p>
            <a:r>
              <a:rPr lang="en-IE" sz="1200" dirty="0"/>
              <a:t>Communications </a:t>
            </a:r>
            <a:endParaRPr lang="en-IE" sz="1200" dirty="0" smtClean="0"/>
          </a:p>
          <a:p>
            <a:r>
              <a:rPr lang="en-IE" sz="1200" dirty="0" smtClean="0"/>
              <a:t>Integrating Transversal Skills</a:t>
            </a:r>
          </a:p>
          <a:p>
            <a:r>
              <a:rPr lang="en-IE" sz="1200" dirty="0" smtClean="0"/>
              <a:t>DSP Interim Protocol Group</a:t>
            </a:r>
          </a:p>
          <a:p>
            <a:r>
              <a:rPr lang="en-IE" sz="1200" dirty="0" smtClean="0"/>
              <a:t>Relationship with Regional Skills Forum</a:t>
            </a:r>
          </a:p>
          <a:p>
            <a:r>
              <a:rPr lang="en-IE" sz="1200" dirty="0" smtClean="0"/>
              <a:t>Traineeship Development</a:t>
            </a:r>
          </a:p>
          <a:p>
            <a:r>
              <a:rPr lang="en-IE" sz="1200" dirty="0" smtClean="0"/>
              <a:t>Cross awarding body knowledge</a:t>
            </a:r>
            <a:endParaRPr lang="en-IE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3531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and Risk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ETB as a ‘</a:t>
            </a:r>
            <a:r>
              <a:rPr lang="en-US" sz="2400" b="1" dirty="0" smtClean="0"/>
              <a:t>provider</a:t>
            </a:r>
            <a:r>
              <a:rPr lang="en-US" sz="2400" dirty="0" smtClean="0"/>
              <a:t>’ of programmes of Education </a:t>
            </a:r>
            <a:r>
              <a:rPr lang="en-US" sz="2400" smtClean="0"/>
              <a:t>and Training</a:t>
            </a:r>
            <a:endParaRPr lang="en-US" sz="2400" dirty="0" smtClean="0"/>
          </a:p>
          <a:p>
            <a:r>
              <a:rPr lang="en-US" sz="2400" b="1" dirty="0" smtClean="0"/>
              <a:t>Accreditation</a:t>
            </a:r>
            <a:r>
              <a:rPr lang="en-US" sz="2400" dirty="0" smtClean="0"/>
              <a:t> and Recognition by stakeholders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400" dirty="0" smtClean="0"/>
              <a:t>Requirement to be responsive: </a:t>
            </a:r>
            <a:r>
              <a:rPr lang="en-US" sz="2400" b="1" dirty="0" smtClean="0"/>
              <a:t>Social Inclusion and Labour Market</a:t>
            </a:r>
            <a:endParaRPr lang="en-US" sz="2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5120110" y="3585154"/>
            <a:ext cx="3581399" cy="1981199"/>
          </a:xfrm>
        </p:spPr>
        <p:txBody>
          <a:bodyPr/>
          <a:lstStyle/>
          <a:p>
            <a:r>
              <a:rPr lang="en-US" sz="2400" dirty="0" smtClean="0"/>
              <a:t>Not lose sight of </a:t>
            </a:r>
            <a:r>
              <a:rPr lang="en-US" sz="2400" b="1" dirty="0" smtClean="0"/>
              <a:t>Learner focus </a:t>
            </a:r>
            <a:r>
              <a:rPr lang="en-US" sz="2400" dirty="0" smtClean="0"/>
              <a:t>and quality </a:t>
            </a:r>
            <a:r>
              <a:rPr lang="en-US" sz="2400" b="1" dirty="0" smtClean="0"/>
              <a:t>Teaching and Learning</a:t>
            </a:r>
            <a:endParaRPr lang="en-US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</a:t>
            </a:fld>
            <a:endParaRPr lang="en-US" sz="1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42806982"/>
      </p:ext>
    </p:extLst>
  </p:cSld>
  <p:clrMapOvr>
    <a:masterClrMapping/>
  </p:clrMapOvr>
</p:sld>
</file>

<file path=ppt/theme/theme1.xml><?xml version="1.0" encoding="utf-8"?>
<a:theme xmlns:a="http://schemas.openxmlformats.org/drawingml/2006/main" name="1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425</Words>
  <Application>Microsoft Office PowerPoint</Application>
  <PresentationFormat>On-screen Show (4:3)</PresentationFormat>
  <Paragraphs>105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Noto Sans Symbols</vt:lpstr>
      <vt:lpstr>Verdana</vt:lpstr>
      <vt:lpstr>1_Eclipse</vt:lpstr>
      <vt:lpstr>2_Eclipse</vt:lpstr>
      <vt:lpstr>Eclipse</vt:lpstr>
      <vt:lpstr>PowerPoint Presentation</vt:lpstr>
      <vt:lpstr>Donegal ETB- Provider owned Quality Assurance</vt:lpstr>
      <vt:lpstr>PowerPoint Presentation</vt:lpstr>
      <vt:lpstr>Other Awarding Bodies and Quality Assurance Agreements</vt:lpstr>
      <vt:lpstr>QQI Requirements for Re-Engagement- Provider owned Quality Assurance</vt:lpstr>
      <vt:lpstr>Executive Self Evaluation Process-2017</vt:lpstr>
      <vt:lpstr>Quality Improvement Plan/Project-2018</vt:lpstr>
      <vt:lpstr>ETB Governance - Current </vt:lpstr>
      <vt:lpstr>ETB Governance-Moving Forward Objective Oversight</vt:lpstr>
      <vt:lpstr>Continual Improvements- Moving Forward</vt:lpstr>
      <vt:lpstr>Quality Assurance and Risk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Gorney, Charles</dc:creator>
  <cp:lastModifiedBy>OKeeney, Antoinette</cp:lastModifiedBy>
  <cp:revision>28</cp:revision>
  <dcterms:modified xsi:type="dcterms:W3CDTF">2018-03-15T12:13:41Z</dcterms:modified>
</cp:coreProperties>
</file>